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5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929618" cy="12858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Выставка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раритетных книг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7858180" cy="125253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ea typeface="BatangChe" pitchFamily="49" charset="-127"/>
              </a:rPr>
              <a:t>«Книги - долгожители нашего фонда».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34" y="5572140"/>
            <a:ext cx="8286808" cy="5381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D:\СЭРиБИТ\УрТИСИ_реквизиты\Эмблемы_Логотип\uisi_logo_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5715017"/>
            <a:ext cx="2000265" cy="71438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143372" y="5715016"/>
            <a:ext cx="3357586" cy="7143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Библиотека УрТИСИ СибГУТИ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«Книги - долгожители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нашего фонда»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286808" cy="470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В начале 2017 года выставочный цикл библиотеки пополнился новой выставкой</a:t>
            </a:r>
            <a:r>
              <a:rPr lang="ru-RU" b="1" i="1" dirty="0" smtClean="0"/>
              <a:t> </a:t>
            </a:r>
            <a:r>
              <a:rPr lang="ru-RU" dirty="0" smtClean="0"/>
              <a:t> под названием «Книги - долгожители нашего фонда». На ней представлены раритетные  документы из фонда библиотеки УрТИСИ. Экспозиция выставки насчитывает 26 документов. Она отражает различную тематику. На ней представлена профессионально-техническая, энциклопедическая, художественная литература различных годов издания.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ЭРиБИТ\Выставки\Фотоархив выставок\2017.01 выставки январь 2017\2017.01.01.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174464" cy="2786082"/>
          </a:xfrm>
          <a:prstGeom prst="rect">
            <a:avLst/>
          </a:prstGeom>
          <a:noFill/>
        </p:spPr>
      </p:pic>
      <p:pic>
        <p:nvPicPr>
          <p:cNvPr id="1026" name="Picture 2" descr="C:\Users\user\Desktop\Выставка раритетных книг\IMG_66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2428892" cy="3643335"/>
          </a:xfrm>
          <a:prstGeom prst="rect">
            <a:avLst/>
          </a:prstGeom>
          <a:noFill/>
        </p:spPr>
      </p:pic>
      <p:pic>
        <p:nvPicPr>
          <p:cNvPr id="1029" name="Picture 5" descr="C:\Users\user\Desktop\Выставка раритетных книг\IMG_6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929066"/>
            <a:ext cx="1762138" cy="264320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428604"/>
            <a:ext cx="7872410" cy="100013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7166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Экспозиция выставки представлена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читальном зале Библиотеки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Учебный корпус № 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Рубрика «Техническая литература. Раритетные книги»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70916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Головин Г. И. А. С. Попов изобретатель радио. Жизнь и деятельность : К 50-ти </a:t>
            </a:r>
            <a:r>
              <a:rPr lang="ru-RU" sz="1600" dirty="0" err="1" smtClean="0"/>
              <a:t>летию</a:t>
            </a:r>
            <a:r>
              <a:rPr lang="ru-RU" sz="1600" dirty="0" smtClean="0"/>
              <a:t> изобретения радио / Г. И. Головин, под ред. проф. И. Г. </a:t>
            </a:r>
            <a:r>
              <a:rPr lang="ru-RU" sz="1600" dirty="0" err="1" smtClean="0"/>
              <a:t>Кляцкина</a:t>
            </a:r>
            <a:r>
              <a:rPr lang="ru-RU" sz="1600" dirty="0" smtClean="0"/>
              <a:t> .- М. : Госиздат по вопросам связи и радио, 1945. - 239 с.</a:t>
            </a:r>
          </a:p>
          <a:p>
            <a:pPr lvl="0" algn="just"/>
            <a:r>
              <a:rPr lang="ru-RU" sz="1600" dirty="0" smtClean="0"/>
              <a:t>Иофе В. К. Электроакустика : Учеб. пособие для техникумов связи / В. К. Иофе .- М. : Связь, 1954. - 184 с.</a:t>
            </a:r>
          </a:p>
          <a:p>
            <a:pPr lvl="0" algn="just"/>
            <a:r>
              <a:rPr lang="ru-RU" sz="1600" dirty="0" err="1" smtClean="0"/>
              <a:t>Штейнгауз</a:t>
            </a:r>
            <a:r>
              <a:rPr lang="ru-RU" sz="1600" dirty="0" smtClean="0"/>
              <a:t> Г. Математический калейдоскоп : </a:t>
            </a:r>
            <a:r>
              <a:rPr lang="ru-RU" sz="1600" dirty="0" err="1" smtClean="0"/>
              <a:t>Авториз</a:t>
            </a:r>
            <a:r>
              <a:rPr lang="ru-RU" sz="1600" dirty="0" smtClean="0"/>
              <a:t>. пер. с пол. / Г. </a:t>
            </a:r>
            <a:r>
              <a:rPr lang="ru-RU" sz="1600" dirty="0" err="1" smtClean="0"/>
              <a:t>Штейнгауз</a:t>
            </a:r>
            <a:r>
              <a:rPr lang="ru-RU" sz="1600" dirty="0" smtClean="0"/>
              <a:t> .- М. ; Л. : Госиздат </a:t>
            </a:r>
            <a:r>
              <a:rPr lang="ru-RU" sz="1600" dirty="0" err="1" smtClean="0"/>
              <a:t>техн.-теорет</a:t>
            </a:r>
            <a:r>
              <a:rPr lang="ru-RU" sz="1600" dirty="0" smtClean="0"/>
              <a:t>. лит., 1949. - 144с.</a:t>
            </a:r>
          </a:p>
          <a:p>
            <a:pPr lvl="0" algn="just"/>
            <a:r>
              <a:rPr lang="ru-RU" sz="1600" dirty="0" err="1" smtClean="0"/>
              <a:t>Депман</a:t>
            </a:r>
            <a:r>
              <a:rPr lang="ru-RU" sz="1600" dirty="0" smtClean="0"/>
              <a:t> И. Меры и метрическая система / И. </a:t>
            </a:r>
            <a:r>
              <a:rPr lang="ru-RU" sz="1600" dirty="0" err="1" smtClean="0"/>
              <a:t>Депман</a:t>
            </a:r>
            <a:r>
              <a:rPr lang="ru-RU" sz="1600" dirty="0" smtClean="0"/>
              <a:t> .- М. ; Л. : </a:t>
            </a:r>
            <a:r>
              <a:rPr lang="ru-RU" sz="1600" dirty="0" err="1" smtClean="0"/>
              <a:t>Детгиз</a:t>
            </a:r>
            <a:r>
              <a:rPr lang="ru-RU" sz="1600" dirty="0" smtClean="0"/>
              <a:t>, 1953. - 99 с.</a:t>
            </a:r>
          </a:p>
          <a:p>
            <a:pPr algn="just"/>
            <a:r>
              <a:rPr lang="ru-RU" sz="1600" dirty="0" smtClean="0"/>
              <a:t>Веселовский И. Н.  Архимед / И. Н.Веселовский. - М. : </a:t>
            </a:r>
            <a:r>
              <a:rPr lang="ru-RU" sz="1600" dirty="0" err="1" smtClean="0"/>
              <a:t>Учпедгиз</a:t>
            </a:r>
            <a:r>
              <a:rPr lang="ru-RU" sz="1600" dirty="0" smtClean="0"/>
              <a:t>, 1957. - 109 с.</a:t>
            </a:r>
            <a:endParaRPr lang="ru-RU" sz="1600" dirty="0"/>
          </a:p>
        </p:txBody>
      </p:sp>
      <p:pic>
        <p:nvPicPr>
          <p:cNvPr id="1026" name="Picture 2" descr="C:\Users\user\Desktop\Выставка раритетных книг\2017.000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1326641" cy="1898056"/>
          </a:xfrm>
          <a:prstGeom prst="rect">
            <a:avLst/>
          </a:prstGeom>
          <a:noFill/>
        </p:spPr>
      </p:pic>
      <p:pic>
        <p:nvPicPr>
          <p:cNvPr id="1029" name="Picture 5" descr="C:\Users\user\Desktop\Выставка раритетных книг\2017.000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1428760" cy="2171668"/>
          </a:xfrm>
          <a:prstGeom prst="rect">
            <a:avLst/>
          </a:prstGeom>
          <a:noFill/>
        </p:spPr>
      </p:pic>
      <p:pic>
        <p:nvPicPr>
          <p:cNvPr id="1030" name="Picture 6" descr="C:\Users\user\Desktop\Выставка раритетных книг\2017.000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286124"/>
            <a:ext cx="1357322" cy="1641922"/>
          </a:xfrm>
          <a:prstGeom prst="rect">
            <a:avLst/>
          </a:prstGeom>
          <a:noFill/>
        </p:spPr>
      </p:pic>
      <p:pic>
        <p:nvPicPr>
          <p:cNvPr id="1031" name="Picture 7" descr="C:\Users\user\Desktop\Выставка раритетных книг\2017.000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572008"/>
            <a:ext cx="1357322" cy="1990157"/>
          </a:xfrm>
          <a:prstGeom prst="rect">
            <a:avLst/>
          </a:prstGeom>
          <a:noFill/>
        </p:spPr>
      </p:pic>
      <p:pic>
        <p:nvPicPr>
          <p:cNvPr id="1032" name="Picture 8" descr="C:\Users\user\Desktop\Выставка раритетных книг\2017.000.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786322"/>
            <a:ext cx="1071570" cy="175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Рубрика «Техническая литература. Раритетные книги»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709160"/>
          </a:xfrm>
        </p:spPr>
        <p:txBody>
          <a:bodyPr>
            <a:noAutofit/>
          </a:bodyPr>
          <a:lstStyle/>
          <a:p>
            <a:pPr lvl="0" algn="just"/>
            <a:r>
              <a:rPr lang="ru-RU" sz="1200" dirty="0" err="1" smtClean="0"/>
              <a:t>Шателен</a:t>
            </a:r>
            <a:r>
              <a:rPr lang="ru-RU" sz="1200" dirty="0" smtClean="0"/>
              <a:t> М. А. Русские электротехники второй половины XIX века : учеб. пособие для вузов / М. А. </a:t>
            </a:r>
            <a:r>
              <a:rPr lang="ru-RU" sz="1200" dirty="0" err="1" smtClean="0"/>
              <a:t>Шателен</a:t>
            </a:r>
            <a:r>
              <a:rPr lang="ru-RU" sz="1200" dirty="0" smtClean="0"/>
              <a:t> .- М. ; Л. : </a:t>
            </a:r>
            <a:r>
              <a:rPr lang="ru-RU" sz="1200" dirty="0" err="1" smtClean="0"/>
              <a:t>Госэнергоиздат</a:t>
            </a:r>
            <a:r>
              <a:rPr lang="ru-RU" sz="1200" dirty="0" smtClean="0"/>
              <a:t>, 1950. – 384 с.</a:t>
            </a:r>
          </a:p>
          <a:p>
            <a:pPr lvl="0" algn="just"/>
            <a:r>
              <a:rPr lang="ru-RU" sz="1200" dirty="0" smtClean="0"/>
              <a:t>Техническая энциклопедия : словарь по всем отраслям техники и примыкающим к ней наукам. т. 2. Бурильная раковина - </a:t>
            </a:r>
            <a:r>
              <a:rPr lang="ru-RU" sz="1200" dirty="0" err="1" smtClean="0"/>
              <a:t>Геллефлинта</a:t>
            </a:r>
            <a:r>
              <a:rPr lang="ru-RU" sz="1200" dirty="0" smtClean="0"/>
              <a:t>. - СПб. : Просвещение, [1911-1917] .- 792 </a:t>
            </a:r>
            <a:r>
              <a:rPr lang="ru-RU" sz="1200" dirty="0" err="1" smtClean="0"/>
              <a:t>c</a:t>
            </a:r>
            <a:r>
              <a:rPr lang="ru-RU" sz="1200" dirty="0" smtClean="0"/>
              <a:t>.</a:t>
            </a:r>
          </a:p>
          <a:p>
            <a:pPr lvl="0" algn="just"/>
            <a:r>
              <a:rPr lang="ru-RU" sz="1200" dirty="0" err="1" smtClean="0"/>
              <a:t>Штрайх</a:t>
            </a:r>
            <a:r>
              <a:rPr lang="ru-RU" sz="1200" dirty="0" smtClean="0"/>
              <a:t> С. Софья Ковалевская / С. </a:t>
            </a:r>
            <a:r>
              <a:rPr lang="ru-RU" sz="1200" dirty="0" err="1" smtClean="0"/>
              <a:t>Штрайх</a:t>
            </a:r>
            <a:r>
              <a:rPr lang="ru-RU" sz="1200" dirty="0" smtClean="0"/>
              <a:t>, под ред. М Горького, М. Кольцова, А </a:t>
            </a:r>
            <a:r>
              <a:rPr lang="ru-RU" sz="1200" dirty="0" err="1" smtClean="0"/>
              <a:t>тихонова</a:t>
            </a:r>
            <a:r>
              <a:rPr lang="ru-RU" sz="1200" dirty="0" smtClean="0"/>
              <a:t>. - М. : </a:t>
            </a:r>
            <a:r>
              <a:rPr lang="ru-RU" sz="1200" dirty="0" err="1" smtClean="0"/>
              <a:t>Журн.-газ</a:t>
            </a:r>
            <a:r>
              <a:rPr lang="ru-RU" sz="1200" dirty="0" smtClean="0"/>
              <a:t>. </a:t>
            </a:r>
            <a:r>
              <a:rPr lang="ru-RU" sz="1200" dirty="0" err="1" smtClean="0"/>
              <a:t>об-ние</a:t>
            </a:r>
            <a:r>
              <a:rPr lang="ru-RU" sz="1200" dirty="0" smtClean="0"/>
              <a:t>, 1935 .- 229с.</a:t>
            </a:r>
          </a:p>
          <a:p>
            <a:pPr lvl="0" algn="just"/>
            <a:r>
              <a:rPr lang="ru-RU" sz="1200" dirty="0" smtClean="0"/>
              <a:t>Львов А. Г. Телеграфные станции: учеб. пособия для школ ФЗУ связи / </a:t>
            </a:r>
            <a:r>
              <a:rPr lang="ru-RU" sz="1200" dirty="0" err="1" smtClean="0"/>
              <a:t>Инж</a:t>
            </a:r>
            <a:r>
              <a:rPr lang="ru-RU" sz="1200" dirty="0" smtClean="0"/>
              <a:t>. А. Г. Львов. - 2-е изд.- М. : Госиздат по технике связи, 1935. - 267 с.</a:t>
            </a:r>
          </a:p>
          <a:p>
            <a:pPr lvl="0" algn="just"/>
            <a:r>
              <a:rPr lang="ru-RU" sz="1200" dirty="0" smtClean="0"/>
              <a:t>Наумов П. А. Телеграфия: Многократные телеграфные аппараты и регенеративные трансляции : учеб. для вузов. ч. 3 / П. А. Наумов, Г. Г. </a:t>
            </a:r>
            <a:r>
              <a:rPr lang="ru-RU" sz="1200" dirty="0" err="1" smtClean="0"/>
              <a:t>Аухтер</a:t>
            </a:r>
            <a:r>
              <a:rPr lang="ru-RU" sz="1200" dirty="0" smtClean="0"/>
              <a:t>. - М. : </a:t>
            </a:r>
            <a:r>
              <a:rPr lang="ru-RU" sz="1200" dirty="0" err="1" smtClean="0"/>
              <a:t>Связьиздат</a:t>
            </a:r>
            <a:r>
              <a:rPr lang="ru-RU" sz="1200" dirty="0" smtClean="0"/>
              <a:t>, 1940. - 280 с.</a:t>
            </a:r>
          </a:p>
          <a:p>
            <a:pPr lvl="0" algn="just"/>
            <a:r>
              <a:rPr lang="ru-RU" sz="1200" dirty="0" smtClean="0"/>
              <a:t>Александров В. Н. Телеграф / В. Н. Александров. - М. : Воениздат, 1954. - 132 с.</a:t>
            </a:r>
          </a:p>
          <a:p>
            <a:pPr lvl="0" algn="just"/>
            <a:r>
              <a:rPr lang="ru-RU" sz="1200" dirty="0" smtClean="0"/>
              <a:t>Стешенко К. К. Уральские связисты / К. К. Стешенко. - Свердловск : Кн. изд-во, 1955. - 62 с.</a:t>
            </a:r>
          </a:p>
          <a:p>
            <a:pPr lvl="0" algn="just"/>
            <a:r>
              <a:rPr lang="ru-RU" sz="1200" dirty="0" smtClean="0"/>
              <a:t>Головин Г.И. Русские изобретатели в телефонии / Г. Головин, С Эпштейн, под ред.проф. Д. С. </a:t>
            </a:r>
            <a:r>
              <a:rPr lang="ru-RU" sz="1200" dirty="0" err="1" smtClean="0"/>
              <a:t>Пашенцева</a:t>
            </a:r>
            <a:r>
              <a:rPr lang="ru-RU" sz="1200" dirty="0" smtClean="0"/>
              <a:t> .- М. : </a:t>
            </a:r>
            <a:r>
              <a:rPr lang="ru-RU" sz="1200" dirty="0" err="1" smtClean="0"/>
              <a:t>Связьиздат</a:t>
            </a:r>
            <a:r>
              <a:rPr lang="ru-RU" sz="1200" dirty="0" smtClean="0"/>
              <a:t>, 1949. - 88с.</a:t>
            </a:r>
          </a:p>
          <a:p>
            <a:pPr algn="just"/>
            <a:endParaRPr lang="ru-RU" sz="1600" dirty="0"/>
          </a:p>
        </p:txBody>
      </p:sp>
      <p:pic>
        <p:nvPicPr>
          <p:cNvPr id="2050" name="Picture 2" descr="C:\Users\user\Desktop\Выставка раритетных книг\2017.000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1062035" cy="1541109"/>
          </a:xfrm>
          <a:prstGeom prst="rect">
            <a:avLst/>
          </a:prstGeom>
          <a:noFill/>
        </p:spPr>
      </p:pic>
      <p:pic>
        <p:nvPicPr>
          <p:cNvPr id="2052" name="Picture 4" descr="C:\Users\user\Desktop\Выставка раритетных книг\2017.000.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1000132" cy="1343535"/>
          </a:xfrm>
          <a:prstGeom prst="rect">
            <a:avLst/>
          </a:prstGeom>
          <a:noFill/>
        </p:spPr>
      </p:pic>
      <p:pic>
        <p:nvPicPr>
          <p:cNvPr id="2053" name="Picture 5" descr="C:\Users\user\Desktop\Выставка раритетных книг\2017.000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61400"/>
            <a:ext cx="1071570" cy="1515431"/>
          </a:xfrm>
          <a:prstGeom prst="rect">
            <a:avLst/>
          </a:prstGeom>
          <a:noFill/>
        </p:spPr>
      </p:pic>
      <p:pic>
        <p:nvPicPr>
          <p:cNvPr id="2054" name="Picture 6" descr="C:\Users\user\Desktop\Выставка раритетных книг\2017.000.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929198"/>
            <a:ext cx="1708608" cy="1243012"/>
          </a:xfrm>
          <a:prstGeom prst="rect">
            <a:avLst/>
          </a:prstGeom>
          <a:noFill/>
        </p:spPr>
      </p:pic>
      <p:pic>
        <p:nvPicPr>
          <p:cNvPr id="2055" name="Picture 7" descr="C:\Users\user\Desktop\Выставка раритетных книг\2017.000.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214818"/>
            <a:ext cx="1312751" cy="2024065"/>
          </a:xfrm>
          <a:prstGeom prst="rect">
            <a:avLst/>
          </a:prstGeom>
          <a:noFill/>
        </p:spPr>
      </p:pic>
      <p:pic>
        <p:nvPicPr>
          <p:cNvPr id="2056" name="Picture 8" descr="C:\Users\user\Desktop\Выставка раритетных книг\2017.000.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8000" y="1730337"/>
            <a:ext cx="2599686" cy="162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Рубрика «Художественная литература. Раритетные книги»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357430"/>
            <a:ext cx="4114800" cy="3143272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/>
              <a:t>Шекспир У. Веселые </a:t>
            </a:r>
            <a:r>
              <a:rPr lang="ru-RU" sz="1600" dirty="0" err="1" smtClean="0"/>
              <a:t>виндзорские</a:t>
            </a:r>
            <a:r>
              <a:rPr lang="ru-RU" sz="1600" dirty="0" smtClean="0"/>
              <a:t> кумушки : Комедия: В 5 д. / В. Шекспир, пер. Т. Л. Щепкиной-Куперник .- М. ; Л. : Искусство, 1937. - 135с.</a:t>
            </a:r>
          </a:p>
          <a:p>
            <a:pPr lvl="0" algn="just"/>
            <a:r>
              <a:rPr lang="ru-RU" sz="1600" dirty="0" smtClean="0"/>
              <a:t>Мольер Ж.-Б. Тартюф: Комедия: В 5 д.- М. :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лит., 1936 .- 111с.</a:t>
            </a:r>
          </a:p>
          <a:p>
            <a:pPr lvl="0" algn="just"/>
            <a:r>
              <a:rPr lang="ru-RU" sz="1600" dirty="0" smtClean="0"/>
              <a:t>Байрон. Чайльд-Гарольд [Текст] : Поэма: Пер. с англ. / Байрон. - М. : Гос. изд-во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лит., 1935. - 198с.</a:t>
            </a:r>
          </a:p>
          <a:p>
            <a:pPr algn="just"/>
            <a:endParaRPr lang="ru-RU" sz="1600" dirty="0"/>
          </a:p>
        </p:txBody>
      </p:sp>
      <p:pic>
        <p:nvPicPr>
          <p:cNvPr id="3074" name="Picture 2" descr="C:\Users\user\Desktop\Выставка раритетных книг\2017.000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1475745" cy="1928826"/>
          </a:xfrm>
          <a:prstGeom prst="rect">
            <a:avLst/>
          </a:prstGeom>
          <a:noFill/>
        </p:spPr>
      </p:pic>
      <p:pic>
        <p:nvPicPr>
          <p:cNvPr id="3075" name="Picture 3" descr="C:\Users\user\Desktop\Выставка раритетных книг\2017.000.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714512" cy="2386095"/>
          </a:xfrm>
          <a:prstGeom prst="rect">
            <a:avLst/>
          </a:prstGeom>
          <a:noFill/>
        </p:spPr>
      </p:pic>
      <p:pic>
        <p:nvPicPr>
          <p:cNvPr id="3076" name="Picture 4" descr="C:\Users\user\Desktop\Выставка раритетных книг\2017.000.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357694"/>
            <a:ext cx="186986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Рубрика «Художественная литература. Раритетные книги»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Выставка раритетных книг\2017.000.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714488"/>
            <a:ext cx="1307024" cy="1571636"/>
          </a:xfrm>
          <a:prstGeom prst="rect">
            <a:avLst/>
          </a:prstGeom>
          <a:noFill/>
        </p:spPr>
      </p:pic>
      <p:pic>
        <p:nvPicPr>
          <p:cNvPr id="4099" name="Picture 3" descr="C:\Users\user\Desktop\Выставка раритетных книг\2017.000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14620"/>
            <a:ext cx="1357322" cy="1812439"/>
          </a:xfrm>
          <a:prstGeom prst="rect">
            <a:avLst/>
          </a:prstGeom>
          <a:noFill/>
        </p:spPr>
      </p:pic>
      <p:pic>
        <p:nvPicPr>
          <p:cNvPr id="4100" name="Picture 4" descr="C:\Users\user\Desktop\Выставка раритетных книг\2017.000.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14488"/>
            <a:ext cx="1214446" cy="1655406"/>
          </a:xfrm>
          <a:prstGeom prst="rect">
            <a:avLst/>
          </a:prstGeom>
          <a:noFill/>
        </p:spPr>
      </p:pic>
      <p:pic>
        <p:nvPicPr>
          <p:cNvPr id="4101" name="Picture 5" descr="C:\Users\user\Desktop\Выставка раритетных книг\2017.000.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643446"/>
            <a:ext cx="995360" cy="1480089"/>
          </a:xfrm>
          <a:prstGeom prst="rect">
            <a:avLst/>
          </a:prstGeom>
          <a:noFill/>
        </p:spPr>
      </p:pic>
      <p:pic>
        <p:nvPicPr>
          <p:cNvPr id="4102" name="Picture 6" descr="C:\Users\user\Desktop\Выставка раритетных книг\2017.000.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143380"/>
            <a:ext cx="1084805" cy="1571636"/>
          </a:xfrm>
          <a:prstGeom prst="rect">
            <a:avLst/>
          </a:prstGeom>
          <a:noFill/>
        </p:spPr>
      </p:pic>
      <p:pic>
        <p:nvPicPr>
          <p:cNvPr id="4103" name="Picture 7" descr="C:\Users\user\Desktop\Выставка раритетных книг\2017.000.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714884"/>
            <a:ext cx="1071570" cy="1554335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643438" y="1714488"/>
            <a:ext cx="4043362" cy="4594872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2900" dirty="0" err="1" smtClean="0"/>
              <a:t>Глоба</a:t>
            </a:r>
            <a:r>
              <a:rPr lang="ru-RU" sz="2900" dirty="0" smtClean="0"/>
              <a:t> А. Пушкин : [трагедии ] / [Андрей </a:t>
            </a:r>
            <a:r>
              <a:rPr lang="ru-RU" sz="2900" dirty="0" err="1" smtClean="0"/>
              <a:t>Глоба</a:t>
            </a:r>
            <a:r>
              <a:rPr lang="ru-RU" sz="2900" dirty="0" smtClean="0"/>
              <a:t>.- М. : </a:t>
            </a:r>
            <a:r>
              <a:rPr lang="ru-RU" sz="2900" dirty="0" err="1" smtClean="0"/>
              <a:t>Гослитиздат</a:t>
            </a:r>
            <a:r>
              <a:rPr lang="ru-RU" sz="2900" dirty="0" smtClean="0"/>
              <a:t>, 1937]. - 182с.</a:t>
            </a:r>
          </a:p>
          <a:p>
            <a:pPr lvl="0" algn="just"/>
            <a:r>
              <a:rPr lang="ru-RU" sz="2900" dirty="0" smtClean="0"/>
              <a:t>Пушкин А.С. Стихи: Сб. первый, 1815-1825 / А. С. Пушкин. - М. ; Л. : Дет. лит., 1936. - 31с.</a:t>
            </a:r>
          </a:p>
          <a:p>
            <a:pPr lvl="0" algn="just"/>
            <a:r>
              <a:rPr lang="ru-RU" sz="2900" dirty="0" smtClean="0"/>
              <a:t>Воспоминания Андрея Михайловича Достоевского / ред. и </a:t>
            </a:r>
            <a:r>
              <a:rPr lang="ru-RU" sz="2900" dirty="0" err="1" smtClean="0"/>
              <a:t>втуп</a:t>
            </a:r>
            <a:r>
              <a:rPr lang="ru-RU" sz="2900" dirty="0" smtClean="0"/>
              <a:t>. статья А. А. Достоевского.- Л. : Изд-во писателей в Ленинграде, [1930]. - 427 с.</a:t>
            </a:r>
          </a:p>
          <a:p>
            <a:pPr lvl="0" algn="just"/>
            <a:r>
              <a:rPr lang="ru-RU" sz="2900" dirty="0" smtClean="0"/>
              <a:t>Богословский М. М. Петр I.: Материалы для </a:t>
            </a:r>
            <a:r>
              <a:rPr lang="ru-RU" sz="2900" dirty="0" err="1" smtClean="0"/>
              <a:t>биогр</a:t>
            </a:r>
            <a:r>
              <a:rPr lang="ru-RU" sz="2900" dirty="0" smtClean="0"/>
              <a:t>. Т.4. 1699- / М. М. Богословский; под ред. В. И. Лебедева. - М. : ОГИЗ, 1948 .- 514с.</a:t>
            </a:r>
          </a:p>
          <a:p>
            <a:pPr lvl="0" algn="just"/>
            <a:r>
              <a:rPr lang="ru-RU" sz="2900" dirty="0" smtClean="0"/>
              <a:t>Горький М. Песня о Соколе; Песня о Буревестнике / М. Горький .- М. ; Л. : Гос. изд-во </a:t>
            </a:r>
            <a:r>
              <a:rPr lang="ru-RU" sz="2900" dirty="0" err="1" smtClean="0"/>
              <a:t>худож</a:t>
            </a:r>
            <a:r>
              <a:rPr lang="ru-RU" sz="2900" dirty="0" smtClean="0"/>
              <a:t>. лит., 1933. - 24с.</a:t>
            </a:r>
          </a:p>
          <a:p>
            <a:pPr lvl="0" algn="just"/>
            <a:r>
              <a:rPr lang="ru-RU" sz="2900" dirty="0" err="1" smtClean="0"/>
              <a:t>Кирпотин</a:t>
            </a:r>
            <a:r>
              <a:rPr lang="ru-RU" sz="2900" dirty="0" smtClean="0"/>
              <a:t> В.Я. Александр Сергеевич Пушкин, 1799-1937 / В. </a:t>
            </a:r>
            <a:r>
              <a:rPr lang="ru-RU" sz="2900" dirty="0" err="1" smtClean="0"/>
              <a:t>Кирпотин</a:t>
            </a:r>
            <a:r>
              <a:rPr lang="ru-RU" sz="2900" dirty="0" smtClean="0"/>
              <a:t>. - М. : </a:t>
            </a:r>
            <a:r>
              <a:rPr lang="ru-RU" sz="2900" dirty="0" err="1" smtClean="0"/>
              <a:t>Худож</a:t>
            </a:r>
            <a:r>
              <a:rPr lang="ru-RU" sz="2900" dirty="0" smtClean="0"/>
              <a:t>. лит., 1936. - 157 с.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Рубрика «Художественная литература. Раритетные книги»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857364"/>
            <a:ext cx="4257676" cy="4451996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Гоголь Н.В. Тарас </a:t>
            </a:r>
            <a:r>
              <a:rPr lang="ru-RU" sz="1600" dirty="0" err="1" smtClean="0"/>
              <a:t>Бульба</a:t>
            </a:r>
            <a:r>
              <a:rPr lang="ru-RU" sz="1600" dirty="0" smtClean="0"/>
              <a:t>: Повесть / Н. В. Гоголь .- Свердловск : Обл. изд-во, 1939. - 166с.</a:t>
            </a:r>
          </a:p>
          <a:p>
            <a:pPr lvl="0"/>
            <a:r>
              <a:rPr lang="ru-RU" sz="1600" dirty="0" smtClean="0"/>
              <a:t>Шолохов М. И. Поднятая целина: Книга 1 / </a:t>
            </a:r>
            <a:r>
              <a:rPr lang="ru-RU" sz="1600" dirty="0" err="1" smtClean="0"/>
              <a:t>Мих</a:t>
            </a:r>
            <a:r>
              <a:rPr lang="ru-RU" sz="1600" dirty="0" smtClean="0"/>
              <a:t>. Шолохов .- М. : ОГИЗ, 1947. - 330 л.</a:t>
            </a:r>
          </a:p>
          <a:p>
            <a:pPr lvl="0"/>
            <a:r>
              <a:rPr lang="ru-RU" sz="1600" dirty="0" smtClean="0"/>
              <a:t>Короленко В. Г. Избранные произведения / В. Г. Короленко. - Л. :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лит., 1934. - 256 с.</a:t>
            </a:r>
          </a:p>
          <a:p>
            <a:pPr lvl="0"/>
            <a:r>
              <a:rPr lang="ru-RU" sz="1600" dirty="0" smtClean="0"/>
              <a:t>Заславский Д.И. Салтыков-Щедрин: </a:t>
            </a:r>
            <a:r>
              <a:rPr lang="ru-RU" sz="1600" dirty="0" err="1" smtClean="0"/>
              <a:t>Критико-биогр</a:t>
            </a:r>
            <a:r>
              <a:rPr lang="ru-RU" sz="1600" dirty="0" smtClean="0"/>
              <a:t>. очерк / Д. Заславский. - М. :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лит., 1939. - 124 с.</a:t>
            </a:r>
          </a:p>
          <a:p>
            <a:pPr algn="just"/>
            <a:endParaRPr lang="ru-RU" sz="1600" dirty="0"/>
          </a:p>
        </p:txBody>
      </p:sp>
      <p:pic>
        <p:nvPicPr>
          <p:cNvPr id="6" name="Picture 8" descr="C:\Users\user\Desktop\Выставка раритетных книг\2017.000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1285884" cy="1909729"/>
          </a:xfrm>
          <a:prstGeom prst="rect">
            <a:avLst/>
          </a:prstGeom>
          <a:noFill/>
        </p:spPr>
      </p:pic>
      <p:pic>
        <p:nvPicPr>
          <p:cNvPr id="5122" name="Picture 2" descr="C:\Users\user\Desktop\Выставка раритетных книг\2017.000.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1290671" cy="2071702"/>
          </a:xfrm>
          <a:prstGeom prst="rect">
            <a:avLst/>
          </a:prstGeom>
          <a:noFill/>
        </p:spPr>
      </p:pic>
      <p:pic>
        <p:nvPicPr>
          <p:cNvPr id="5123" name="Picture 3" descr="C:\Users\user\Desktop\Выставка раритетных книг\2017.000.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973" y="2000240"/>
            <a:ext cx="1360400" cy="1714512"/>
          </a:xfrm>
          <a:prstGeom prst="rect">
            <a:avLst/>
          </a:prstGeom>
          <a:noFill/>
        </p:spPr>
      </p:pic>
      <p:pic>
        <p:nvPicPr>
          <p:cNvPr id="5124" name="Picture 4" descr="C:\Users\user\Desktop\Выставка раритетных книг\2017.000.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286256"/>
            <a:ext cx="1415652" cy="207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907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Выставка  раритетных книг</vt:lpstr>
      <vt:lpstr>«Книги - долгожители  нашего фонда»</vt:lpstr>
      <vt:lpstr>Слайд 3</vt:lpstr>
      <vt:lpstr>Рубрика «Техническая литература. Раритетные книги» </vt:lpstr>
      <vt:lpstr>Рубрика «Техническая литература. Раритетные книги» </vt:lpstr>
      <vt:lpstr>Рубрика «Художественная литература. Раритетные книги» </vt:lpstr>
      <vt:lpstr>Рубрика «Художественная литература. Раритетные книги» </vt:lpstr>
      <vt:lpstr>Рубрика «Художественная литература. Раритетные книги»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раритетных книг</dc:title>
  <dc:creator>user</dc:creator>
  <cp:lastModifiedBy>user</cp:lastModifiedBy>
  <cp:revision>13</cp:revision>
  <dcterms:created xsi:type="dcterms:W3CDTF">2017-01-23T07:55:01Z</dcterms:created>
  <dcterms:modified xsi:type="dcterms:W3CDTF">2017-01-25T09:09:16Z</dcterms:modified>
</cp:coreProperties>
</file>