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  <p:sldId id="257" r:id="rId3"/>
    <p:sldId id="325" r:id="rId4"/>
    <p:sldId id="328" r:id="rId5"/>
    <p:sldId id="327" r:id="rId6"/>
    <p:sldId id="329" r:id="rId7"/>
    <p:sldId id="330" r:id="rId8"/>
    <p:sldId id="331" r:id="rId9"/>
    <p:sldId id="338" r:id="rId10"/>
    <p:sldId id="340" r:id="rId11"/>
    <p:sldId id="342" r:id="rId12"/>
    <p:sldId id="343" r:id="rId13"/>
    <p:sldId id="344" r:id="rId14"/>
    <p:sldId id="345" r:id="rId15"/>
    <p:sldId id="350" r:id="rId16"/>
    <p:sldId id="351" r:id="rId17"/>
    <p:sldId id="346" r:id="rId18"/>
    <p:sldId id="347" r:id="rId19"/>
    <p:sldId id="348" r:id="rId20"/>
    <p:sldId id="349" r:id="rId21"/>
    <p:sldId id="352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3" d="100"/>
          <a:sy n="113" d="100"/>
        </p:scale>
        <p:origin x="614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1680" y="1273968"/>
            <a:ext cx="6400800" cy="110251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1680" y="245802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Рамка 14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868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03598"/>
            <a:ext cx="8229600" cy="33944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75606"/>
            <a:ext cx="8229600" cy="339447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51520" y="269194"/>
            <a:ext cx="8640960" cy="8572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73915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63228"/>
            <a:ext cx="4038600" cy="3471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63229"/>
            <a:ext cx="4038600" cy="34718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F6B31-DCB0-42EE-A0AC-94527D62D1BE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GReveranc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ordenrf.ru/upload/novosty-info/moskva-3.jpg" TargetMode="External"/><Relationship Id="rId7" Type="http://schemas.openxmlformats.org/officeDocument/2006/relationships/hyperlink" Target="http://ordenrf.ru/upload/novosty-info/moskva-7.jpg" TargetMode="External"/><Relationship Id="rId12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11" Type="http://schemas.openxmlformats.org/officeDocument/2006/relationships/hyperlink" Target="http://ordenrf.ru/upload/novosty-info/moskva-1.jpg" TargetMode="External"/><Relationship Id="rId5" Type="http://schemas.openxmlformats.org/officeDocument/2006/relationships/hyperlink" Target="http://ordenrf.ru/upload/novosty-info/moskva-8.jpg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hyperlink" Target="http://ordenrf.ru/upload/novosty-info/moskva-6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AF121FB5-029F-49DC-8478-B42F0C38A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843558"/>
            <a:ext cx="7128792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– герои России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3B7232-BA3C-4946-9B51-09B590A3C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63" y="1995686"/>
            <a:ext cx="4184561" cy="2567314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evastopol-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998682"/>
            <a:ext cx="2825263" cy="1406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05207" y="4300683"/>
            <a:ext cx="21178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a_BosaNova" pitchFamily="82" charset="-52"/>
                <a:cs typeface="Times New Roman" pitchFamily="18" charset="0"/>
              </a:rPr>
              <a:t>Обелиск Славы на Сапун-горе</a:t>
            </a:r>
          </a:p>
        </p:txBody>
      </p:sp>
      <p:pic>
        <p:nvPicPr>
          <p:cNvPr id="5" name="Рисунок 4" descr="sevastopol-matros-solda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210" y="2811772"/>
            <a:ext cx="2825263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24625" y="4546904"/>
            <a:ext cx="18722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a_BosaNova" pitchFamily="82" charset="-52"/>
                <a:cs typeface="Times New Roman" pitchFamily="18" charset="0"/>
              </a:rPr>
              <a:t>Памятник «Матрос и солдат»</a:t>
            </a:r>
          </a:p>
        </p:txBody>
      </p:sp>
      <p:pic>
        <p:nvPicPr>
          <p:cNvPr id="7" name="Рисунок 6" descr="sevastopol-memori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619" y="778813"/>
            <a:ext cx="3160854" cy="1683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983654" y="2447588"/>
            <a:ext cx="39094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a_BosaNova" pitchFamily="82" charset="-52"/>
                <a:cs typeface="Times New Roman" pitchFamily="18" charset="0"/>
              </a:rPr>
              <a:t>Мемориал героев обороны Севастополя 1941 - 1942 гг.</a:t>
            </a:r>
          </a:p>
        </p:txBody>
      </p:sp>
      <p:pic>
        <p:nvPicPr>
          <p:cNvPr id="9" name="Рисунок 8" descr="sevastopol-1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0682" y="2750120"/>
            <a:ext cx="2034268" cy="1947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831632" y="4657927"/>
            <a:ext cx="33123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a_BosaNova" pitchFamily="82" charset="-52"/>
                <a:cs typeface="Times New Roman" pitchFamily="18" charset="0"/>
              </a:rPr>
              <a:t>Памятник «Подводникам-черноморцам»</a:t>
            </a:r>
          </a:p>
        </p:txBody>
      </p:sp>
      <p:pic>
        <p:nvPicPr>
          <p:cNvPr id="11" name="Рисунок 10" descr="sevastopol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9953" y="70506"/>
            <a:ext cx="2281228" cy="2343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sevastopol-10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68031"/>
            <a:ext cx="1783214" cy="1783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34199" y="2338858"/>
            <a:ext cx="21325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a_BosaNova" pitchFamily="82" charset="-52"/>
                <a:cs typeface="Times New Roman" pitchFamily="18" charset="0"/>
              </a:rPr>
              <a:t>Обелиск «Штык-парус» в честь присвоения  Севастополю звания Города-героя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85345" y="2355254"/>
            <a:ext cx="2441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a_BosaNova" pitchFamily="82" charset="-52"/>
                <a:cs typeface="Times New Roman" pitchFamily="18" charset="0"/>
              </a:rPr>
              <a:t>Памятник затопленным кораблям - символ города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6D4AF1-50FC-45B1-8765-EECAD5C7FC32}"/>
              </a:ext>
            </a:extLst>
          </p:cNvPr>
          <p:cNvSpPr txBox="1"/>
          <p:nvPr/>
        </p:nvSpPr>
        <p:spPr>
          <a:xfrm>
            <a:off x="2771800" y="136977"/>
            <a:ext cx="3240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107503" y="915566"/>
            <a:ext cx="4115527" cy="4104456"/>
          </a:xfrm>
        </p:spPr>
        <p:txBody>
          <a:bodyPr>
            <a:normAutofit lnSpcReduction="10000"/>
          </a:bodyPr>
          <a:lstStyle/>
          <a:p>
            <a:pPr algn="just" defTabSz="685783"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Керчь была одним из первых городов, попавших под удар немецко-фашистских войск в начале войны. За все время через нее четырежды проходила линия фронта и за годы войны город был дважды оккупирован немецко-фашистскими войсками, в результате чего было убито 15 тысяч мирных жителей, а более 14 тысяч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керчан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угнано в Германию на принудительные работы. </a:t>
            </a:r>
          </a:p>
          <a:p>
            <a:pPr algn="just" defTabSz="685783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320 дней, пока город был в руках врага, оккупанты разрушили все фабрики, сожгли все мосты и суда, вырубили и сожгли парки и сады, уничтожили электростанцию и телеграф, взорвали железнодорожные линии на полуострове. Керчь была почти полностью стерта с лица земли.</a:t>
            </a:r>
          </a:p>
          <a:p>
            <a:pPr algn="just" defTabSz="685783">
              <a:spcBef>
                <a:spcPts val="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 был освобожден 11 апреля 1944 г. </a:t>
            </a:r>
          </a:p>
          <a:p>
            <a:pPr algn="just" defTabSz="685783">
              <a:spcBef>
                <a:spcPts val="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 сентября 1973 г. Керчи было присвоено звание     Города-героя.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defTabSz="685783">
              <a:spcBef>
                <a:spcPts val="0"/>
              </a:spcBef>
              <a:spcAft>
                <a:spcPts val="600"/>
              </a:spcAft>
              <a:buNone/>
            </a:pPr>
            <a:endParaRPr lang="ru-RU" sz="1200" dirty="0">
              <a:solidFill>
                <a:prstClr val="black"/>
              </a:solidFill>
            </a:endParaRPr>
          </a:p>
          <a:p>
            <a:pPr algn="just" defTabSz="685783">
              <a:spcAft>
                <a:spcPts val="600"/>
              </a:spcAft>
            </a:pPr>
            <a:endParaRPr lang="ru-RU" sz="1300" dirty="0">
              <a:solidFill>
                <a:prstClr val="black"/>
              </a:solidFill>
            </a:endParaRPr>
          </a:p>
        </p:txBody>
      </p:sp>
      <p:pic>
        <p:nvPicPr>
          <p:cNvPr id="8" name="Picture 2" descr="https://upload.wikimedia.org/wikipedia/commons/thumb/9/94/%D0%93%D0%BE%D1%80%D0%BE%D0%B4%D0%B0%D0%BC_%D0%93%D0%B5%D1%80%D0%BE%D1%8F%D0%BC_%28%D0%9A%D0%B5%D1%80%D1%87%D1%8C%29.jpg/1280px-%D0%93%D0%BE%D1%80%D0%BE%D0%B4%D0%B0%D0%BC_%D0%93%D0%B5%D1%80%D0%BE%D1%8F%D0%BC_%28%D0%9A%D0%B5%D1%80%D1%87%D1%8C%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3968" y="915566"/>
            <a:ext cx="4525433" cy="3394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27984" y="4299942"/>
            <a:ext cx="4320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</a:rPr>
              <a:t>Мемориал Городам-Героям в Керчи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00FC1-2CE3-4FE1-941E-242B7CC2A10F}"/>
              </a:ext>
            </a:extLst>
          </p:cNvPr>
          <p:cNvSpPr txBox="1"/>
          <p:nvPr/>
        </p:nvSpPr>
        <p:spPr>
          <a:xfrm>
            <a:off x="2807804" y="151175"/>
            <a:ext cx="3240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Керчь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erkh-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593" y="800264"/>
            <a:ext cx="3686538" cy="220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3643" y="2989905"/>
            <a:ext cx="3178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Парус - Памятник </a:t>
            </a:r>
            <a:r>
              <a:rPr lang="ru-RU" sz="1200" dirty="0" err="1">
                <a:latin typeface="a_BosaNova" pitchFamily="82" charset="-52"/>
                <a:cs typeface="Times New Roman" pitchFamily="18" charset="0"/>
              </a:rPr>
              <a:t>Эльтигенскому</a:t>
            </a:r>
            <a:r>
              <a:rPr lang="ru-RU" sz="1200" dirty="0">
                <a:latin typeface="a_BosaNova" pitchFamily="82" charset="-52"/>
                <a:cs typeface="Times New Roman" pitchFamily="18" charset="0"/>
              </a:rPr>
              <a:t> десанту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3145182"/>
            <a:ext cx="2376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_BosaNova" pitchFamily="82" charset="-52"/>
                <a:cs typeface="Times New Roman" pitchFamily="18" charset="0"/>
              </a:rPr>
              <a:t>Обелиск Славы на горе Митридат</a:t>
            </a:r>
          </a:p>
        </p:txBody>
      </p:sp>
      <p:pic>
        <p:nvPicPr>
          <p:cNvPr id="9" name="Рисунок 8" descr="kerch-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956" y="2500779"/>
            <a:ext cx="3300890" cy="2155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131221" y="4517807"/>
            <a:ext cx="324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Монумент героям пограничникам</a:t>
            </a:r>
          </a:p>
        </p:txBody>
      </p:sp>
      <p:pic>
        <p:nvPicPr>
          <p:cNvPr id="5" name="Рисунок 4" descr="kerch-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180" y="473653"/>
            <a:ext cx="2484276" cy="2799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DFC139-031D-401B-ACA8-219AEE94FBDC}"/>
              </a:ext>
            </a:extLst>
          </p:cNvPr>
          <p:cNvSpPr txBox="1"/>
          <p:nvPr/>
        </p:nvSpPr>
        <p:spPr>
          <a:xfrm>
            <a:off x="2951820" y="215488"/>
            <a:ext cx="3240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Керчь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179512" y="1063228"/>
            <a:ext cx="4464496" cy="3956794"/>
          </a:xfrm>
        </p:spPr>
        <p:txBody>
          <a:bodyPr>
            <a:noAutofit/>
          </a:bodyPr>
          <a:lstStyle/>
          <a:p>
            <a:pPr algn="just" defTabSz="685783"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советские войска сорвали немецкий план проведения захватнических операций в кавказском направлении, гитлеровское командование начало атаки на Новороссийск. С его захватом связывалось поэтапное продвижение вдоль южного побережья Черного моря и захват Батуми.</a:t>
            </a:r>
          </a:p>
          <a:p>
            <a:pPr algn="just" defTabSz="685783"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Сражение за Новороссийск длилось 225 дней и закончилось полным освобождением города-героя 16 сентября 1943 г.</a:t>
            </a:r>
          </a:p>
          <a:p>
            <a:pPr lvl="0" algn="just" defTabSz="685783">
              <a:spcAft>
                <a:spcPts val="60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сентября 1973 г, в честь 30-летия победы над силами вермахта при защите Северного Кавказа, Новороссийск получил звание «Город-герой».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" name="Picture 4" descr="https://upload.wikimedia.org/wikipedia/ru/thumb/7/7d/%D0%92%D1%8B%D1%81%D0%B0%D0%B4%D0%BA%D0%B0_%D0%BD%D0%B0%D1%88%D0%B8%D1%85_%D0%B3%D0%B5%D1%80%D0%BE%D0%B5%D0%B2%21.JPG/1280px-%D0%92%D1%8B%D1%81%D0%B0%D0%B4%D0%BA%D0%B0_%D0%BD%D0%B0%D1%88%D0%B8%D1%85_%D0%B3%D0%B5%D1%80%D0%BE%D0%B5%D0%B2%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8024" y="1131590"/>
            <a:ext cx="3827462" cy="2870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860032" y="4011910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</a:rPr>
              <a:t>Мемориал на месте высадки десанта в Новороссийске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A9688-1728-49B1-A837-71FF9A1E62D0}"/>
              </a:ext>
            </a:extLst>
          </p:cNvPr>
          <p:cNvSpPr txBox="1"/>
          <p:nvPr/>
        </p:nvSpPr>
        <p:spPr>
          <a:xfrm>
            <a:off x="2807804" y="151175"/>
            <a:ext cx="3240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ovorossiysk-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01" y="923330"/>
            <a:ext cx="3266228" cy="186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40201" y="2704626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Памятник героическим морякам-черноморцам</a:t>
            </a:r>
          </a:p>
        </p:txBody>
      </p:sp>
      <p:pic>
        <p:nvPicPr>
          <p:cNvPr id="5" name="Рисунок 4" descr="novorossiysk-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882859"/>
            <a:ext cx="3168352" cy="1566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786130" y="2380761"/>
            <a:ext cx="34544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_BosaNova" pitchFamily="82" charset="-52"/>
                <a:cs typeface="Times New Roman" pitchFamily="18" charset="0"/>
              </a:rPr>
              <a:t>Мемориальный комплекс "Рубеж обороны".</a:t>
            </a:r>
          </a:p>
        </p:txBody>
      </p:sp>
      <p:pic>
        <p:nvPicPr>
          <p:cNvPr id="7" name="Рисунок 6" descr="novorossiysk-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156" y="2805164"/>
            <a:ext cx="3750372" cy="220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381585" y="3926415"/>
            <a:ext cx="2015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_BosaNova" pitchFamily="82" charset="-52"/>
                <a:cs typeface="Times New Roman" pitchFamily="18" charset="0"/>
              </a:rPr>
              <a:t>Мемориал "Малая земля»</a:t>
            </a:r>
          </a:p>
        </p:txBody>
      </p:sp>
      <p:pic>
        <p:nvPicPr>
          <p:cNvPr id="9" name="Рисунок 8" descr="novorossiysk-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474" y="843559"/>
            <a:ext cx="188262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912974" y="3262011"/>
            <a:ext cx="2304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Памятник </a:t>
            </a:r>
          </a:p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неизвестному матросу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E6FC5-8463-40F0-BCC1-A471513C4D27}"/>
              </a:ext>
            </a:extLst>
          </p:cNvPr>
          <p:cNvSpPr txBox="1"/>
          <p:nvPr/>
        </p:nvSpPr>
        <p:spPr>
          <a:xfrm>
            <a:off x="2807804" y="151175"/>
            <a:ext cx="3240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148489" y="915566"/>
            <a:ext cx="5318630" cy="4032448"/>
          </a:xfrm>
        </p:spPr>
        <p:txBody>
          <a:bodyPr>
            <a:noAutofit/>
          </a:bodyPr>
          <a:lstStyle/>
          <a:p>
            <a:pPr algn="just" defTabSz="685783">
              <a:spcAft>
                <a:spcPts val="600"/>
              </a:spcAf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началом Великой Отечественной войны Смоленск оказался на пути главного удара немецких войск по направлению к Москве. </a:t>
            </a:r>
          </a:p>
          <a:p>
            <a:pPr algn="just" defTabSz="685783">
              <a:spcAft>
                <a:spcPts val="600"/>
              </a:spcAf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июля 1941 г. началось знаменитое Смоленское сражение, в котором Красная Армия постоянными контратаками пыталась остановить наступающих немцев. «Битва на Смоленской дуге» продлилась до 10 сентября.</a:t>
            </a:r>
          </a:p>
          <a:p>
            <a:pPr algn="just" defTabSz="685783">
              <a:spcAft>
                <a:spcPts val="600"/>
              </a:spcAf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героические усилия защитников Смоленска, 29 июля 1941 г. гитлеровцам удалось войти в город. Оккупация продлилась до 25 сентября 1943 г, но и в течение этих страшных для Смоленска лет, его жители продолжали бороться с врагом, создавая партизанские отряды и ведя подпольную подрывную деятельность.</a:t>
            </a:r>
          </a:p>
          <a:p>
            <a:pPr algn="just" defTabSz="685783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битве Красная Армия понесла тяжелейшие потери — более 700 тыс. человек, но задержка под Смоленском не дала немцам выйти к Москве до наступления осенней распутицы и наступления холодов, а в конечном итоге к срыву всего плана «Барбаросса».</a:t>
            </a:r>
          </a:p>
          <a:p>
            <a:pPr lvl="0" algn="just" defTabSz="685783"/>
            <a:r>
              <a:rPr lang="ru-RU" sz="13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Звание Города-героя Смоленску было присвоено 6 мая 1985 года.</a:t>
            </a:r>
            <a:endParaRPr lang="ru-RU" sz="1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defTabSz="685783"/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783"/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7" name="Picture 2" descr="https://upload.wikimedia.org/wikipedia/commons/thumb/8/8a/%D0%A1%D0%BC%D0%BE%D0%BB%D0%B5%D0%BD%D1%81%D0%BA%D0%B0%D1%8F_%D0%BA%D1%80%D0%B5%D0%BF%D0%BE%D1%81%D1%82%D1%8C.JPG/1280px-%D0%A1%D0%BC%D0%BE%D0%BB%D0%B5%D0%BD%D1%81%D0%BA%D0%B0%D1%8F_%D0%BA%D1%80%D0%B5%D0%BF%D0%BE%D1%81%D1%82%D1%8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64088" y="1299121"/>
            <a:ext cx="3393676" cy="2545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01835" y="3762350"/>
            <a:ext cx="35375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</a:rPr>
              <a:t>Мемориал Городам-Героям в Смоленске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01F7B-BDCA-4B9B-AA98-05C5EC00B268}"/>
              </a:ext>
            </a:extLst>
          </p:cNvPr>
          <p:cNvSpPr txBox="1"/>
          <p:nvPr/>
        </p:nvSpPr>
        <p:spPr>
          <a:xfrm>
            <a:off x="2807804" y="151175"/>
            <a:ext cx="3240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molensk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630" y="525889"/>
            <a:ext cx="3202356" cy="1964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5556" y="2394428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_BosaNova" pitchFamily="82" charset="-52"/>
                <a:cs typeface="Times New Roman" pitchFamily="18" charset="0"/>
              </a:rPr>
              <a:t>Мемориальный знак в честь освобождения Смоленщины</a:t>
            </a:r>
          </a:p>
        </p:txBody>
      </p:sp>
      <p:pic>
        <p:nvPicPr>
          <p:cNvPr id="5" name="Рисунок 4" descr="smolensk-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148" y="501583"/>
            <a:ext cx="3502264" cy="2064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845495" y="2427247"/>
            <a:ext cx="36400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Мемориал Великой Отечественной войны</a:t>
            </a:r>
          </a:p>
        </p:txBody>
      </p:sp>
      <p:pic>
        <p:nvPicPr>
          <p:cNvPr id="7" name="Рисунок 6" descr="smolensk-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129" y="2627938"/>
            <a:ext cx="3300808" cy="187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907704" y="4401466"/>
            <a:ext cx="1548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_BosaNova" pitchFamily="82" charset="-52"/>
                <a:cs typeface="Times New Roman" pitchFamily="18" charset="0"/>
              </a:rPr>
              <a:t>Курган Бессмертия</a:t>
            </a:r>
          </a:p>
        </p:txBody>
      </p:sp>
      <p:pic>
        <p:nvPicPr>
          <p:cNvPr id="9" name="Рисунок 8" descr="smolensk-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643" y="2706589"/>
            <a:ext cx="2951323" cy="1898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34293" y="4539966"/>
            <a:ext cx="3869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Мемориал - Музей - Смоленщина в годы Великой Отечественной Войны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DDAA2C-81F5-4B71-AE1B-B31B8D728477}"/>
              </a:ext>
            </a:extLst>
          </p:cNvPr>
          <p:cNvSpPr txBox="1"/>
          <p:nvPr/>
        </p:nvSpPr>
        <p:spPr>
          <a:xfrm>
            <a:off x="2843808" y="6433"/>
            <a:ext cx="3240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27072" y="987574"/>
            <a:ext cx="4788024" cy="3722350"/>
          </a:xfrm>
        </p:spPr>
        <p:txBody>
          <a:bodyPr>
            <a:noAutofit/>
          </a:bodyPr>
          <a:lstStyle/>
          <a:p>
            <a:pPr algn="just" defTabSz="685783"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Тула стала городом-героем благодаря мужеству воинов, оборонявших город с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октября по 5 декабря 1941 года. Город находился на осадном положении, однако не сдался немцам несмотря на обстрелы и танковые атаки. В течение 45 дней, находясь практически в полном окружении, защитники города не только выдержали массированные бомбардировки и яростные атаки противника, но и при практически полном отсутствии производственных мощностей умудрились отремонтировать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танков, более сотни артиллерийских орудий, а также наладить массовый выпуск минометов и стрелкового оружия (автоматов и винтовок). Благодаря удержанию Тулы Красная Армия не позволила войскам вермахта прорваться к Москве с юга.</a:t>
            </a:r>
          </a:p>
          <a:p>
            <a:pPr algn="just" defTabSz="685783">
              <a:spcAft>
                <a:spcPts val="60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декабря 1976 г Тула получила звание города-героя.</a:t>
            </a:r>
          </a:p>
          <a:p>
            <a:pPr algn="just" defTabSz="685783">
              <a:spcAft>
                <a:spcPts val="60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upload.wikimedia.org/wikipedia/commons/thumb/f/fa/%D0%9C%D0%B5%D0%BC%D0%BE%D1%80%D0%B8%D0%B0%D0%BB_%D0%93%D0%BE%D1%80%D0%BE%D0%B4%D0%B0%D0%BC-%D0%93%D0%B5%D1%80%D0%BE%D1%8F%D0%BC_%D0%B2_%D0%A2%D1%83%D0%BB%D0%B5.jpg/1280px-%D0%9C%D0%B5%D0%BC%D0%BE%D1%80%D0%B8%D0%B0%D0%BB_%D0%93%D0%BE%D1%80%D0%BE%D0%B4%D0%B0%D0%BC-%D0%93%D0%B5%D1%80%D0%BE%D1%8F%D0%BC_%D0%B2_%D0%A2%D1%83%D0%BB%D0%B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6016" y="98757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48064" y="4017426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</a:rPr>
              <a:t>Мемориал Городам-Героям в Туле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F8AA5-E6C3-4033-9D5C-212D7417620C}"/>
              </a:ext>
            </a:extLst>
          </p:cNvPr>
          <p:cNvSpPr txBox="1"/>
          <p:nvPr/>
        </p:nvSpPr>
        <p:spPr>
          <a:xfrm>
            <a:off x="2807804" y="195486"/>
            <a:ext cx="3240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Тула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ul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99" y="797732"/>
            <a:ext cx="3775180" cy="1865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417709" y="2499632"/>
            <a:ext cx="4392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Мемориал в честь героев - защитников Тулы</a:t>
            </a:r>
          </a:p>
        </p:txBody>
      </p:sp>
      <p:pic>
        <p:nvPicPr>
          <p:cNvPr id="5" name="Рисунок 4" descr="tula-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469" y="1899126"/>
            <a:ext cx="3153836" cy="1582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426197" y="3295830"/>
            <a:ext cx="26219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Памятный знак </a:t>
            </a:r>
          </a:p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«Передний край обороны Тулы»</a:t>
            </a:r>
          </a:p>
        </p:txBody>
      </p:sp>
      <p:pic>
        <p:nvPicPr>
          <p:cNvPr id="7" name="Рисунок 6" descr="tula-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99" y="2711512"/>
            <a:ext cx="3473980" cy="1907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-202890" y="4512406"/>
            <a:ext cx="42789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Памятник воинам-освободителям БМ-13 "Катюша"</a:t>
            </a:r>
          </a:p>
        </p:txBody>
      </p:sp>
      <p:pic>
        <p:nvPicPr>
          <p:cNvPr id="9" name="Рисунок 8" descr="tula-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0022"/>
            <a:ext cx="3584321" cy="1817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499237" y="1713150"/>
            <a:ext cx="26447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_BosaNova" pitchFamily="82" charset="-52"/>
                <a:cs typeface="Times New Roman" pitchFamily="18" charset="0"/>
              </a:rPr>
              <a:t>Мемориал - </a:t>
            </a:r>
            <a:r>
              <a:rPr lang="ru-RU" sz="1200" dirty="0" err="1">
                <a:latin typeface="a_BosaNova" pitchFamily="82" charset="-52"/>
                <a:cs typeface="Times New Roman" pitchFamily="18" charset="0"/>
              </a:rPr>
              <a:t>героям-пролетарцам</a:t>
            </a:r>
            <a:endParaRPr lang="ru-RU" sz="1200" dirty="0">
              <a:latin typeface="a_BosaNova" pitchFamily="82" charset="-52"/>
              <a:cs typeface="Times New Roman" pitchFamily="18" charset="0"/>
            </a:endParaRPr>
          </a:p>
        </p:txBody>
      </p:sp>
      <p:pic>
        <p:nvPicPr>
          <p:cNvPr id="11" name="Рисунок 10" descr="tula-7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1969" y="3265588"/>
            <a:ext cx="2736304" cy="143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220073" y="4597880"/>
            <a:ext cx="35819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Мемориал погибшим в годы войны 1941 – 1945 гг.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3B0AF7-4681-4460-ABDF-C3CE8C464943}"/>
              </a:ext>
            </a:extLst>
          </p:cNvPr>
          <p:cNvSpPr txBox="1"/>
          <p:nvPr/>
        </p:nvSpPr>
        <p:spPr>
          <a:xfrm>
            <a:off x="2807804" y="195486"/>
            <a:ext cx="3240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Тула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107504" y="987574"/>
            <a:ext cx="5112568" cy="4032448"/>
          </a:xfrm>
        </p:spPr>
        <p:txBody>
          <a:bodyPr>
            <a:noAutofit/>
          </a:bodyPr>
          <a:lstStyle/>
          <a:p>
            <a:pPr algn="just" defTabSz="685783">
              <a:spcAft>
                <a:spcPts val="600"/>
              </a:spcAf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Второй мировой войны этот портовый город имел для СССР стратегическое значение — через него шли поставки от союзных стран. Немцы несколько раз предпринимали попытки захватить город, но безуспешно. Город стал лидером в печальной статистике: количество взрывчатых веществ на квадратный метр территории города превысило все мыслимые пределы — 792 авиационных налета и 185 тысяч сброшенных на город бомб.</a:t>
            </a:r>
          </a:p>
          <a:p>
            <a:pPr algn="just" defTabSz="685783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все военные годы Мурманский порт принял 250 судов, обработал 2 миллиона тонн различных грузов. Стойкость жителей Мурманска помогла выстоять Ленинграду, так как именно в Мурманске накапливалось продовольствие, которое потом перебрасывалось в Северную столицу. На счету северного флота около 600 уничтоженных кораблей противника.</a:t>
            </a:r>
          </a:p>
          <a:p>
            <a:pPr algn="just" defTabSz="685783"/>
            <a:r>
              <a:rPr lang="ru-R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6 мая 1985 года за выдающиеся заслуги в Великой Отечественной войне городу Мурманску присвоено звание Город-герой.</a:t>
            </a:r>
          </a:p>
          <a:p>
            <a:pPr algn="just" defTabSz="685783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https://rusff.com/images/articles/1_Murmansk_gorod_gero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48064" y="1203598"/>
            <a:ext cx="3600400" cy="2475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64088" y="3624381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</a:rPr>
              <a:t>Мемориал «Защитники советского Заполярья» (Алёша) в Мурманске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F4827B-393E-43A7-9150-1BC71608E0C1}"/>
              </a:ext>
            </a:extLst>
          </p:cNvPr>
          <p:cNvSpPr txBox="1"/>
          <p:nvPr/>
        </p:nvSpPr>
        <p:spPr>
          <a:xfrm>
            <a:off x="2807804" y="195486"/>
            <a:ext cx="3240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3"/>
          <p:cNvSpPr>
            <a:spLocks noGrp="1"/>
          </p:cNvSpPr>
          <p:nvPr>
            <p:ph sz="half" idx="2"/>
          </p:nvPr>
        </p:nvSpPr>
        <p:spPr>
          <a:xfrm>
            <a:off x="3419872" y="339502"/>
            <a:ext cx="5184576" cy="46085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Почетное звание «Город-герой»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присваивалось Указом Президиума Верховного Совета СССР тем городам Советского Союза, жители которых проявили массовый героизм и мужество в защите Родины во время Великой Отечественной войны. Этой высшей степенью отличия удостоены двенадцать городов Советского Союза ССР. Кроме того, Брестской крепости присвоено звание Крепости – Героя.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Городу, удостоенному высшей степени отличия - звания "Город - Герой":</a:t>
            </a:r>
          </a:p>
          <a:p>
            <a:pPr marL="0" indent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  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вручаются высшая награда СССР - орден Ленина и медаль "Золотая Звезда";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  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выдается Грамота Президиума Верховного Совета СССР.</a:t>
            </a:r>
          </a:p>
        </p:txBody>
      </p:sp>
      <p:pic>
        <p:nvPicPr>
          <p:cNvPr id="7" name="Рисунок 6" descr="Рисунок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991834"/>
            <a:ext cx="2249997" cy="3082653"/>
          </a:xfrm>
          <a:prstGeom prst="rect">
            <a:avLst/>
          </a:prstGeom>
        </p:spPr>
      </p:pic>
      <p:pic>
        <p:nvPicPr>
          <p:cNvPr id="9" name="Picture 4" descr="ÐÐ°ÑÑÐ¸Ð½ÐºÐ¸ Ð¿Ð¾ Ð·Ð°Ð¿ÑÐ¾ÑÑ ÐÑÐ´ÐµÐ½ ÐÐµÐ½Ð¸Ð½Ð°">
            <a:extLst>
              <a:ext uri="{FF2B5EF4-FFF2-40B4-BE49-F238E27FC236}">
                <a16:creationId xmlns:a16="http://schemas.microsoft.com/office/drawing/2014/main" id="{5106BD20-ED18-4217-8519-3C4A563E0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31590"/>
            <a:ext cx="1403649" cy="268017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murmansk-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787774"/>
            <a:ext cx="1828773" cy="2160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murmansk-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4" y="1465202"/>
            <a:ext cx="4693975" cy="2449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26298" y="3896805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Обелиск военным строителям, погибшим в годы войны</a:t>
            </a:r>
          </a:p>
        </p:txBody>
      </p:sp>
      <p:pic>
        <p:nvPicPr>
          <p:cNvPr id="7" name="Рисунок 6" descr="murmansk-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654" y="195485"/>
            <a:ext cx="3600400" cy="2187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234961" y="2294452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Воинам 1 корпуса противовоздушной обороны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34953" y="4486350"/>
            <a:ext cx="2200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Памятный знак</a:t>
            </a:r>
          </a:p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«Героям североморцам»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457FD-FC2E-44FC-9A7C-7295DCC39F86}"/>
              </a:ext>
            </a:extLst>
          </p:cNvPr>
          <p:cNvSpPr txBox="1"/>
          <p:nvPr/>
        </p:nvSpPr>
        <p:spPr>
          <a:xfrm>
            <a:off x="1331640" y="195485"/>
            <a:ext cx="3240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9886208-original-730x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7529314" cy="51435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8" name="Рисунок 17" descr="0_cdfd9_414cb857_ori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727057"/>
            <a:ext cx="2195736" cy="4416443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5" y="627534"/>
            <a:ext cx="6048671" cy="4176464"/>
          </a:xfrm>
        </p:spPr>
        <p:txBody>
          <a:bodyPr>
            <a:noAutofit/>
          </a:bodyPr>
          <a:lstStyle/>
          <a:p>
            <a:pPr algn="just"/>
            <a:endParaRPr lang="ru-RU" sz="1200" b="1" dirty="0">
              <a:solidFill>
                <a:prstClr val="black"/>
              </a:solidFill>
            </a:endParaRPr>
          </a:p>
          <a:p>
            <a:pPr algn="just" defTabSz="685783"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города-героя столице принесла битва за Москву 1941—1942 гг. Наступление на московском направлении имело решающее значение. Для сокрушительного удара по советским войскам немецкое командование сосредоточило 77 дивизий, почти 14,5 тыс. орудий и минометов и 1700 танков. Поддержку сухопутных войск с воздуха осуществляли 950 боевых самолетов.</a:t>
            </a:r>
          </a:p>
          <a:p>
            <a:pPr algn="just" defTabSz="685783"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 суровые дни усилия всей страны были направлены на решение одной задачи — отстоять Москву. 4—5 декабря Красная Армия отбросила фашистов от Москвы и перешла в контрнаступление, которое переросло в общее наступление Красной Армии по всему советско-германскому фронту. Это было началом коренного поворота в ходе Великой Отечественной войны.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Героизм и отвага москвичей были отмечены высокими наградами, более 800 москвичей получили звание Героя Советского Союза. В 1944 году была учреждена медаль «За оборону Москвы». </a:t>
            </a:r>
          </a:p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Указом Президиума Верховного Совета СССР от 8 мая 1965 г. Москве было присвоено почетное звание Город-герой.</a:t>
            </a:r>
          </a:p>
          <a:p>
            <a:endParaRPr lang="ru-RU" sz="1200" dirty="0"/>
          </a:p>
        </p:txBody>
      </p:sp>
      <p:pic>
        <p:nvPicPr>
          <p:cNvPr id="13" name="Picture 2" descr="https://upload.wikimedia.org/wikipedia/ru/thumb/6/6a/Moscow_the_hero_city.jpg/800px-Moscow_the_hero_ci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176" y="195486"/>
            <a:ext cx="2664296" cy="3553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012160" y="3939902"/>
            <a:ext cx="2952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</a:rPr>
              <a:t>Обелиск «Городу-Герою Москве»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07FC87-F9DB-4D93-9C79-5D0FB6C27A6E}"/>
              </a:ext>
            </a:extLst>
          </p:cNvPr>
          <p:cNvSpPr txBox="1"/>
          <p:nvPr/>
        </p:nvSpPr>
        <p:spPr>
          <a:xfrm>
            <a:off x="2483768" y="211520"/>
            <a:ext cx="34563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spcAft>
                <a:spcPts val="60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620309" y="2437894"/>
            <a:ext cx="2527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_BosaNova" pitchFamily="82" charset="-52"/>
                <a:cs typeface="Times New Roman" pitchFamily="18" charset="0"/>
              </a:rPr>
              <a:t>Монумент "Защитникам Москвы" (Ленинградское шоссе)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92503" y="2725433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Памятник четырежды Герою Советского Союза - Георгию Жукову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6187" y="4507497"/>
            <a:ext cx="3643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_BosaNova" pitchFamily="82" charset="-52"/>
                <a:cs typeface="Times New Roman" pitchFamily="18" charset="0"/>
              </a:rPr>
              <a:t>Могила Неизвестного солдата</a:t>
            </a:r>
          </a:p>
        </p:txBody>
      </p:sp>
      <p:pic>
        <p:nvPicPr>
          <p:cNvPr id="7" name="Рисунок 6" descr="Город герой Москва. Главный монумент мемориала Победы.">
            <a:hlinkClick r:id="rId3" tooltip="&quot;Главный монумент мемориала Победы. &quot;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4689" y="109594"/>
            <a:ext cx="2557310" cy="2711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891355" y="2677710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Город герой Москва. </a:t>
            </a:r>
          </a:p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Главный монумент мемориала Победы</a:t>
            </a:r>
          </a:p>
        </p:txBody>
      </p:sp>
      <p:pic>
        <p:nvPicPr>
          <p:cNvPr id="11" name="Рисунок 10" descr="http://ordenrf.ru/upload/novosty-info/moskva-8.jpg">
            <a:hlinkClick r:id="rId5" tooltip="&quot;Памятник Георгию Жукову.&quot;"/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66" y="902932"/>
            <a:ext cx="3296978" cy="1932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://ordenrf.ru/upload/novosty-info/moskva-7.jpg">
            <a:hlinkClick r:id="rId7" tooltip="&quot;Монумент &amp;ldquo;Защитникам Москвы&amp;rdquo; (Ленинградское шоссе 40-й километр)&quot;"/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9640" y="423681"/>
            <a:ext cx="2787029" cy="2166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://ordenrf.ru/upload/novosty-info/moskva-6.jpg">
            <a:hlinkClick r:id="rId9" tooltip="&quot;Монумент защитникам Москвы &quot;Ежи&quot;&quot;"/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778" y="3139640"/>
            <a:ext cx="2601793" cy="1655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689208" y="4697951"/>
            <a:ext cx="3454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_BosaNova" pitchFamily="82" charset="-52"/>
                <a:cs typeface="Times New Roman" pitchFamily="18" charset="0"/>
              </a:rPr>
              <a:t>Монумент защитникам Москвы "Ежи"</a:t>
            </a:r>
          </a:p>
        </p:txBody>
      </p:sp>
      <p:pic>
        <p:nvPicPr>
          <p:cNvPr id="4" name="Рисунок 3" descr="Город герой Москва. ">
            <a:hlinkClick r:id="rId11"/>
          </p:cNvPr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0847" y="3081913"/>
            <a:ext cx="3060341" cy="189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EB88FBF-255C-49B7-9755-BCB521AF0AEC}"/>
              </a:ext>
            </a:extLst>
          </p:cNvPr>
          <p:cNvSpPr txBox="1"/>
          <p:nvPr/>
        </p:nvSpPr>
        <p:spPr>
          <a:xfrm>
            <a:off x="684633" y="158773"/>
            <a:ext cx="34563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spcAft>
                <a:spcPts val="60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60" y="915567"/>
            <a:ext cx="5040560" cy="4227934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Этот город пережил печально известную 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872-дневную блокаду. Сотрудники Института истории СССР АН СССР пришли к выводу, что в период фашистской блокады от голода умерли не менее 800 тысяч человек.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июля 1941 г. начинается немецкое наступление на ленинградском направлении. Постепенно немецкие войска начали сжимать кольцо вокруг Ленинграда. В конце августа были перерезаны железные дороги, связывающие Ленинград со страной. Сообщение с ним осуществлялось только через Ладожское озеро и по воздуху. С 20 ноября началась голодная блокада Ленинграда.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Первый прорыв блокады состоялся 18 января 1943 г. А через год город был полностью освобожден.</a:t>
            </a:r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Впервые городом-героем Ленинград был назван в приказе Сталина от 1 мая 1945 г. В 1965 году  8 мая  это звание ему было присвоено официально.</a:t>
            </a:r>
          </a:p>
          <a:p>
            <a:pPr algn="just"/>
            <a:endParaRPr lang="ru-RU" sz="1200" b="1" dirty="0">
              <a:solidFill>
                <a:prstClr val="black"/>
              </a:solidFill>
            </a:endParaRPr>
          </a:p>
          <a:p>
            <a:endParaRPr lang="ru-RU" sz="1200" dirty="0"/>
          </a:p>
        </p:txBody>
      </p:sp>
      <p:pic>
        <p:nvPicPr>
          <p:cNvPr id="5" name="Picture 2" descr="https://upload.wikimedia.org/wikipedia/commons/thumb/b/b4/Hero-City_Obelisk_Hotel.jpg/1280px-Hero-City_Obelisk_Hote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09920" y="843558"/>
            <a:ext cx="3326828" cy="2664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15473" y="3571842"/>
            <a:ext cx="3050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_BosaNova" pitchFamily="82" charset="-52"/>
              </a:rPr>
              <a:t>Обелиск «Городу-Герою Ленинграду»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A3F7962-AC27-4F59-9FAE-1E3223E5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51470"/>
            <a:ext cx="6120680" cy="637579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 (Санкт-Петербург)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04" y="2786379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_BosaNova" pitchFamily="82" charset="-52"/>
                <a:cs typeface="Times New Roman" pitchFamily="18" charset="0"/>
              </a:rPr>
              <a:t>Мемориал героическим защитникам Ленинграда</a:t>
            </a:r>
          </a:p>
        </p:txBody>
      </p:sp>
      <p:pic>
        <p:nvPicPr>
          <p:cNvPr id="4" name="Рисунок 3" descr="leningrad-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5" y="947262"/>
            <a:ext cx="3413049" cy="1919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leningrad-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807" y="1003701"/>
            <a:ext cx="2784015" cy="1566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822596" y="2547856"/>
            <a:ext cx="2988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_BosaNova" pitchFamily="82" charset="-52"/>
                <a:cs typeface="Times New Roman" pitchFamily="18" charset="0"/>
              </a:rPr>
              <a:t>Скульптурная композиция «Блокада»</a:t>
            </a:r>
          </a:p>
        </p:txBody>
      </p:sp>
      <p:pic>
        <p:nvPicPr>
          <p:cNvPr id="8" name="Рисунок 7" descr="leningrad-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032" y="3087676"/>
            <a:ext cx="2654752" cy="1493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71600" y="4545789"/>
            <a:ext cx="351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_BosaNova" pitchFamily="82" charset="-52"/>
                <a:cs typeface="Times New Roman" pitchFamily="18" charset="0"/>
              </a:rPr>
              <a:t>Общий вид мемориала на площади Победы</a:t>
            </a:r>
          </a:p>
        </p:txBody>
      </p:sp>
      <p:pic>
        <p:nvPicPr>
          <p:cNvPr id="10" name="Рисунок 9" descr="leningrad-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644" y="2950269"/>
            <a:ext cx="2952328" cy="1629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283968" y="4471028"/>
            <a:ext cx="5040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  <a:cs typeface="Times New Roman" pitchFamily="18" charset="0"/>
              </a:rPr>
              <a:t>Мемориал на берегу Ладожского озера - "Разорванное кольцо"</a:t>
            </a:r>
          </a:p>
        </p:txBody>
      </p:sp>
      <p:pic>
        <p:nvPicPr>
          <p:cNvPr id="12" name="Рисунок 11" descr="leningrad-9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704" y="120627"/>
            <a:ext cx="2098576" cy="2542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346822" y="2552848"/>
            <a:ext cx="2736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Обелиск Город-герой</a:t>
            </a:r>
            <a:endParaRPr lang="ru-RU" sz="1400" dirty="0">
              <a:latin typeface="a_BosaNova" pitchFamily="82" charset="-52"/>
            </a:endParaRPr>
          </a:p>
        </p:txBody>
      </p:sp>
      <p:sp>
        <p:nvSpPr>
          <p:cNvPr id="15" name="Заголовок 7">
            <a:extLst>
              <a:ext uri="{FF2B5EF4-FFF2-40B4-BE49-F238E27FC236}">
                <a16:creationId xmlns:a16="http://schemas.microsoft.com/office/drawing/2014/main" id="{9C45086B-761D-47BB-A6F3-D8C25D0DBDED}"/>
              </a:ext>
            </a:extLst>
          </p:cNvPr>
          <p:cNvSpPr txBox="1">
            <a:spLocks/>
          </p:cNvSpPr>
          <p:nvPr/>
        </p:nvSpPr>
        <p:spPr>
          <a:xfrm>
            <a:off x="1115616" y="96329"/>
            <a:ext cx="6120680" cy="6375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 (Санкт-Петербург)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27784" y="642565"/>
            <a:ext cx="6192688" cy="4377457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июля 1942 года за этот город началось одно из самых великих и масштабных сражений в истории Второй мировой войны. Несмотря на стремление немцев захватить город как можно скорее, оно продолжалось 200 долгих, кровопролитных дней и ночей. Бои шли за каждый дом, улицу и переулок. Название города стало известно всему миру, а сама битва изменила ход всей Второй мировой войны. </a:t>
            </a:r>
          </a:p>
          <a:p>
            <a:pPr algn="just" defTabSz="685783"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Немцы понесли существенный урон: около 700 тысяч человек убитыми и ранеными. 19 ноября 1942 года началось контрнаступление нашей армии.</a:t>
            </a:r>
          </a:p>
          <a:p>
            <a:pPr algn="just" defTabSz="685783"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дней продолжалась наступательная операция и, наконец, враг под Сталинградом был окружен и полностью разбит. </a:t>
            </a:r>
          </a:p>
          <a:p>
            <a:pPr algn="just" defTabSz="685783"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все время Сталинградского сражения немецкая армия потеряла более 1500 000 человек.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Сталинград был одним из первых назван городом-героем. Это почетное звание было впервые озвучено в приказе главнокомандующего от 1 мая 1945 года. </a:t>
            </a:r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8 мая 1965г. Указом Президиума Верховного Совета СССР Сталинграду было присвоено почетное звание Город-герой официально.</a:t>
            </a:r>
          </a:p>
          <a:p>
            <a:pPr algn="just" defTabSz="685783">
              <a:spcAft>
                <a:spcPts val="60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s://upload.wikimedia.org/wikipedia/commons/thumb/4/4d/%D0%A1%D1%82%D0%B5%D0%BB%D0%B0_%D1%81_%D1%83%D0%BA%D0%B0%D0%B7%D0%BE%D0%BC_%D0%BE_%D0%BF%D1%80%D0%B8%D1%81%D0%B2%D0%BE%D0%B5%D0%BD%D0%B8%D0%B8_%D0%B3%D0%BE%D1%80%D0%BE%D0%B4%D1%83_%D0%92%D0%BE%D0%BB%D0%B3%D0%BE%D0%B3%D1%80%D0%B0%D0%B4%D1%83_%D0%B7%D0%B2%D0%B0%D0%BD%D0%B8%D1%8F_%D0%B3%D0%BE%D1%80%D0%BE%D0%B4%D0%B0-%D0%B3%D0%B5%D1%80%D0%BE%D1%8F.JPG/1280px-%D0%A1%D1%82%D0%B5%D0%BB%D0%B0_%D1%81_%D1%83%D0%BA%D0%B0%D0%B7%D0%BE%D0%BC_%D0%BE_%D0%BF%D1%80%D0%B8%D1%81%D0%B2%D0%BE%D0%B5%D0%BD%D0%B8%D0%B8_%D0%B3%D0%BE%D1%80%D0%BE%D0%B4%D1%83_%D0%92%D0%BE%D0%BB%D0%B3%D0%BE%D0%B3%D1%80%D0%B0%D0%B4%D1%83_%D0%B7%D0%B2%D0%B0%D0%BD%D0%B8%D1%8F_%D0%B3%D0%BE%D1%80%D0%BE%D0%B4%D0%B0-%D0%B3%D0%B5%D1%80%D0%BE%D1%8F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180" y="1197145"/>
            <a:ext cx="2743730" cy="1828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257708" y="2954695"/>
            <a:ext cx="3384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</a:rPr>
              <a:t>Стела «Городу-Герою Волгограду»</a:t>
            </a:r>
          </a:p>
        </p:txBody>
      </p:sp>
      <p:sp>
        <p:nvSpPr>
          <p:cNvPr id="6" name="Заголовок 7">
            <a:extLst>
              <a:ext uri="{FF2B5EF4-FFF2-40B4-BE49-F238E27FC236}">
                <a16:creationId xmlns:a16="http://schemas.microsoft.com/office/drawing/2014/main" id="{AB4BF310-68B4-49E7-918F-BFDC4D0EA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4986"/>
            <a:ext cx="6192688" cy="637579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 (Волгоград)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volgograd-rodina-mat-zove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237" y="939294"/>
            <a:ext cx="241575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volgograd-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11" y="971092"/>
            <a:ext cx="3136433" cy="1764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6433" y="2627021"/>
            <a:ext cx="3416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_BosaNova" pitchFamily="82" charset="-52"/>
                <a:cs typeface="Times New Roman" pitchFamily="18" charset="0"/>
              </a:rPr>
              <a:t>Музей-панорама "Сталинградская битва"</a:t>
            </a:r>
          </a:p>
        </p:txBody>
      </p:sp>
      <p:pic>
        <p:nvPicPr>
          <p:cNvPr id="5" name="Рисунок 4" descr="volgograd-1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088" y="655473"/>
            <a:ext cx="2890353" cy="1625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427333" y="2228174"/>
            <a:ext cx="3205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_BosaNova" pitchFamily="82" charset="-52"/>
                <a:cs typeface="Times New Roman" pitchFamily="18" charset="0"/>
              </a:rPr>
              <a:t>Вечный огонь на Аллее Героев</a:t>
            </a:r>
          </a:p>
        </p:txBody>
      </p:sp>
      <p:pic>
        <p:nvPicPr>
          <p:cNvPr id="7" name="Рисунок 6" descr="volgograd-ploshchad-stoyat-nasmert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32" y="2952372"/>
            <a:ext cx="2531637" cy="1424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4246901"/>
            <a:ext cx="3274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Мамаев курган. </a:t>
            </a:r>
          </a:p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Площадь "Стоявших насмерть"</a:t>
            </a:r>
          </a:p>
        </p:txBody>
      </p:sp>
      <p:pic>
        <p:nvPicPr>
          <p:cNvPr id="9" name="Рисунок 8" descr="volgograd-skorb-materi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512" y="2877199"/>
            <a:ext cx="3094781" cy="1740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392380" y="4541590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Мамаев курган. </a:t>
            </a:r>
          </a:p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Скульптура "Скорбь матери"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77899" y="3718422"/>
            <a:ext cx="2711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Мамаев курган. </a:t>
            </a:r>
          </a:p>
          <a:p>
            <a:pPr algn="ctr"/>
            <a:r>
              <a:rPr lang="ru-RU" sz="1400" dirty="0">
                <a:latin typeface="a_BosaNova" pitchFamily="82" charset="-52"/>
                <a:cs typeface="Times New Roman" pitchFamily="18" charset="0"/>
              </a:rPr>
              <a:t>Монумент "Родина-мать зовет" </a:t>
            </a:r>
          </a:p>
        </p:txBody>
      </p:sp>
      <p:sp>
        <p:nvSpPr>
          <p:cNvPr id="13" name="5-конечная звезда 12">
            <a:hlinkClick r:id="rId8" action="ppaction://hlinksldjump"/>
          </p:cNvPr>
          <p:cNvSpPr/>
          <p:nvPr/>
        </p:nvSpPr>
        <p:spPr>
          <a:xfrm>
            <a:off x="8286776" y="4446997"/>
            <a:ext cx="642942" cy="375050"/>
          </a:xfrm>
          <a:prstGeom prst="star5">
            <a:avLst>
              <a:gd name="adj" fmla="val 16129"/>
              <a:gd name="hf" fmla="val 105146"/>
              <a:gd name="vf" fmla="val 1105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7">
            <a:extLst>
              <a:ext uri="{FF2B5EF4-FFF2-40B4-BE49-F238E27FC236}">
                <a16:creationId xmlns:a16="http://schemas.microsoft.com/office/drawing/2014/main" id="{717B80B5-0093-47FC-960C-886179AF6CCC}"/>
              </a:ext>
            </a:extLst>
          </p:cNvPr>
          <p:cNvSpPr txBox="1">
            <a:spLocks/>
          </p:cNvSpPr>
          <p:nvPr/>
        </p:nvSpPr>
        <p:spPr>
          <a:xfrm>
            <a:off x="1671920" y="36735"/>
            <a:ext cx="6192688" cy="6375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 (Волгоград)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179512" y="987574"/>
            <a:ext cx="4680520" cy="4032448"/>
          </a:xfrm>
        </p:spPr>
        <p:txBody>
          <a:bodyPr>
            <a:normAutofit fontScale="47500" lnSpcReduction="20000"/>
          </a:bodyPr>
          <a:lstStyle/>
          <a:p>
            <a:pPr algn="just" defTabSz="685783"/>
            <a: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началу Великой Отечественной войны город Севастополь был крупнейшим портом на Черном море и главной военно-морской базой страны. Его героическая защита от </a:t>
            </a:r>
            <a:r>
              <a:rPr lang="ru-RU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немецко-фашисткой</a:t>
            </a:r>
            <a: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агрессии началась 30 октября 1941 г. и продолжалась 250 дней, войдя в историю как образец активной, длительной обороны приморского города в глубоком тылу врага. Захватить Севастополь немцам удалось только с четвертой попытки.</a:t>
            </a:r>
          </a:p>
          <a:p>
            <a:pPr algn="just" defTabSz="685783"/>
            <a: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оборона Севастополя длилась 250 дней, то освобождение заняло всего неделю. Бои за освобождение Севастополя начались 15 апреля 1944 г., когда советские воины вышли к оккупированному городу. Особенно ожесточенные сражения велись на участке, прилегающем к Сапун-горе. </a:t>
            </a:r>
          </a:p>
          <a:p>
            <a:pPr algn="just" defTabSz="685783"/>
            <a:r>
              <a:rPr lang="ru-RU" sz="2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мая 1944 г., солдаты 4-го Украинского фронта, совместно с моряками Черноморского флота освободили Севастополь. </a:t>
            </a:r>
          </a:p>
          <a:p>
            <a:pPr algn="just" defTabSz="685783"/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Звание Города-героя Севастополь получил одним из первых 8 мая 1965 г.</a:t>
            </a:r>
            <a:endParaRPr lang="ru-RU" sz="2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Picture 2" descr="https://upload.wikimedia.org/wikipedia/commons/thumb/7/75/Hero_Cities_Memorial_in_Sevastopol.jpg/1280px-Hero_Cities_Memorial_in_Sevastopo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0032" y="915566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32040" y="4011910"/>
            <a:ext cx="3973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</a:rPr>
              <a:t>Мемориал Городам-Героям в Севастополе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B0D1E-1921-4FB3-8CE7-CB322912FAC2}"/>
              </a:ext>
            </a:extLst>
          </p:cNvPr>
          <p:cNvSpPr txBox="1"/>
          <p:nvPr/>
        </p:nvSpPr>
        <p:spPr>
          <a:xfrm>
            <a:off x="2771800" y="136977"/>
            <a:ext cx="3240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4195</TotalTime>
  <Words>1601</Words>
  <Application>Microsoft Office PowerPoint</Application>
  <PresentationFormat>Экран (16:9)</PresentationFormat>
  <Paragraphs>113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a_BosaNova</vt:lpstr>
      <vt:lpstr>AGReverance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Ленинград (Санкт-Петербург)</vt:lpstr>
      <vt:lpstr>Презентация PowerPoint</vt:lpstr>
      <vt:lpstr>Сталинград (Волгоград)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Полшкова Виктория Валерьяновна</Manager>
  <Company>МАОУ ДО ЦРТДиЮ Каменского района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Символы России</dc:title>
  <dc:subject>Россия</dc:subject>
  <dc:creator>Виктория Валерьяновна</dc:creator>
  <cp:keywords>Россия;викторина;игра;окружающий мир;Родина</cp:keywords>
  <cp:lastModifiedBy>Татьяна В Борисова</cp:lastModifiedBy>
  <cp:revision>418</cp:revision>
  <dcterms:created xsi:type="dcterms:W3CDTF">2017-12-28T17:13:38Z</dcterms:created>
  <dcterms:modified xsi:type="dcterms:W3CDTF">2024-05-08T06:37:17Z</dcterms:modified>
</cp:coreProperties>
</file>